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4"/>
  </p:notesMasterIdLst>
  <p:sldIdLst>
    <p:sldId id="269" r:id="rId2"/>
    <p:sldId id="347" r:id="rId3"/>
    <p:sldId id="348" r:id="rId4"/>
    <p:sldId id="349" r:id="rId5"/>
    <p:sldId id="350" r:id="rId6"/>
    <p:sldId id="431" r:id="rId7"/>
    <p:sldId id="435" r:id="rId8"/>
    <p:sldId id="438" r:id="rId9"/>
    <p:sldId id="434" r:id="rId10"/>
    <p:sldId id="430" r:id="rId11"/>
    <p:sldId id="432" r:id="rId12"/>
    <p:sldId id="351" r:id="rId13"/>
    <p:sldId id="352" r:id="rId14"/>
    <p:sldId id="353" r:id="rId15"/>
    <p:sldId id="354" r:id="rId16"/>
    <p:sldId id="356" r:id="rId17"/>
    <p:sldId id="357" r:id="rId18"/>
    <p:sldId id="358" r:id="rId19"/>
    <p:sldId id="359" r:id="rId20"/>
    <p:sldId id="360" r:id="rId21"/>
    <p:sldId id="361" r:id="rId22"/>
    <p:sldId id="362" r:id="rId23"/>
    <p:sldId id="363" r:id="rId24"/>
    <p:sldId id="364" r:id="rId25"/>
    <p:sldId id="436" r:id="rId26"/>
    <p:sldId id="365" r:id="rId27"/>
    <p:sldId id="433" r:id="rId28"/>
    <p:sldId id="371" r:id="rId29"/>
    <p:sldId id="372" r:id="rId30"/>
    <p:sldId id="373" r:id="rId31"/>
    <p:sldId id="425" r:id="rId32"/>
    <p:sldId id="437" r:id="rId3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1646"/>
  </p:normalViewPr>
  <p:slideViewPr>
    <p:cSldViewPr>
      <p:cViewPr varScale="1">
        <p:scale>
          <a:sx n="90" d="100"/>
          <a:sy n="90" d="100"/>
        </p:scale>
        <p:origin x="1168" y="20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pcc.ch/site/assets/uploads/2018/02/AR5_SYR_FINAL_Annexes.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figure 3 of Le </a:t>
            </a:r>
            <a:r>
              <a:rPr lang="en-US" dirty="0" err="1"/>
              <a:t>Quere</a:t>
            </a:r>
            <a:r>
              <a:rPr lang="en-US" dirty="0"/>
              <a:t> et al. 2018</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30</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rgbClr val="000000"/>
                </a:solidFill>
                <a:effectLst/>
                <a:latin typeface="Times New Roman" charset="0"/>
                <a:ea typeface="ＭＳ Ｐゴシック" charset="-128"/>
                <a:cs typeface="ＭＳ Ｐゴシック" charset="-128"/>
              </a:rPr>
              <a:t>"Radiative forcing of climate change during the industrial era (1750–2011). Bars show radiative forcing from well-mixed greenhouse gases (WMGHG),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total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error bars indicate the 5 to 95% uncertainty.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aerosol, land use surface reflectance and ozone changes.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solar and volcanic effects. The total anthropogenic radiative forcing for 2011 relative to 1750 is 2.3 W/m2 (uncertainty range 1.1 to 3.3 W/m2). This corresponds to a CO2-equivalent concentration (see </a:t>
            </a:r>
            <a:r>
              <a:rPr lang="en-GB" sz="1200" b="0" i="1" u="none" strike="noStrike" kern="1200" dirty="0">
                <a:solidFill>
                  <a:srgbClr val="000000"/>
                </a:solidFill>
                <a:effectLst/>
                <a:latin typeface="Times New Roman" charset="0"/>
                <a:ea typeface="ＭＳ Ｐゴシック" charset="-128"/>
                <a:cs typeface="ＭＳ Ｐゴシック" charset="-128"/>
                <a:hlinkClick r:id="rId3"/>
              </a:rPr>
              <a:t>Glossary</a:t>
            </a:r>
            <a:r>
              <a:rPr lang="en-GB" sz="1200" b="0" i="1" u="none" strike="noStrike" kern="1200" dirty="0">
                <a:solidFill>
                  <a:srgbClr val="000000"/>
                </a:solidFill>
                <a:effectLst/>
                <a:latin typeface="Times New Roman" charset="0"/>
                <a:ea typeface="ＭＳ Ｐゴシック" charset="-128"/>
                <a:cs typeface="ＭＳ Ｐゴシック" charset="-128"/>
              </a:rPr>
              <a:t>) of 430 ppm (uncertainty range 340 to 520 ppm). {Data from WGI 7.5 and Table 8.6}"</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88283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from AR4</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03185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8.jp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microsoft.com/office/2007/relationships/media" Target="../media/media25.m4a"/><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audio" Target="../media/media25.m4a"/></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www.ipcc.ch/report/ar5/wg1/" TargetMode="External"/><Relationship Id="rId3" Type="http://schemas.openxmlformats.org/officeDocument/2006/relationships/slideLayout" Target="../slideLayouts/slideLayout2.xml"/><Relationship Id="rId7" Type="http://schemas.openxmlformats.org/officeDocument/2006/relationships/hyperlink" Target="https://www.ipcc.ch/sr15/"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www.fao.org/forest-resources-assessment/2020" TargetMode="External"/><Relationship Id="rId5" Type="http://schemas.openxmlformats.org/officeDocument/2006/relationships/hyperlink" Target="http://www.nature.com/nature/journal/v461/n7263/full/461472a.html" TargetMode="External"/><Relationship Id="rId10" Type="http://schemas.openxmlformats.org/officeDocument/2006/relationships/image" Target="../media/image3.png"/><Relationship Id="rId4" Type="http://schemas.openxmlformats.org/officeDocument/2006/relationships/hyperlink" Target="https://www.ipcc.ch/site/assets/uploads/2018/02/WG1AR5_Chapter08_FINAL.pdf" TargetMode="External"/><Relationship Id="rId9" Type="http://schemas.openxmlformats.org/officeDocument/2006/relationships/hyperlink" Target="https://archive.ipcc.ch/report/ar5/sy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a:t>
            </a:r>
            <a:endParaRPr lang="en-US" sz="2800" dirty="0"/>
          </a:p>
        </p:txBody>
      </p:sp>
      <p:pic>
        <p:nvPicPr>
          <p:cNvPr id="4" name="Audio Recording 11 Jan 2021 at 14:46:35" descr="Audio Recording 11 Jan 2021 at 14:46:35">
            <a:hlinkClick r:id="" action="ppaction://media"/>
            <a:extLst>
              <a:ext uri="{FF2B5EF4-FFF2-40B4-BE49-F238E27FC236}">
                <a16:creationId xmlns:a16="http://schemas.microsoft.com/office/drawing/2014/main" id="{4729AE14-D540-6D4B-92D2-46DCEB448F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9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Radiative</a:t>
            </a:r>
            <a:r>
              <a:rPr lang="en-US" b="1" dirty="0"/>
              <a:t> Forcing</a:t>
            </a:r>
            <a:endParaRPr lang="en-US" dirty="0"/>
          </a:p>
        </p:txBody>
      </p:sp>
      <p:sp>
        <p:nvSpPr>
          <p:cNvPr id="3" name="Content Placeholder 2"/>
          <p:cNvSpPr>
            <a:spLocks noGrp="1"/>
          </p:cNvSpPr>
          <p:nvPr>
            <p:ph idx="1"/>
          </p:nvPr>
        </p:nvSpPr>
        <p:spPr/>
        <p:txBody>
          <a:bodyPr/>
          <a:lstStyle/>
          <a:p>
            <a:r>
              <a:rPr lang="en-US" dirty="0"/>
              <a:t>measure of the </a:t>
            </a:r>
            <a:r>
              <a:rPr lang="en-US" i="1" dirty="0" err="1"/>
              <a:t>radiative</a:t>
            </a:r>
            <a:r>
              <a:rPr lang="en-US" dirty="0"/>
              <a:t> impact of components of the climate system</a:t>
            </a:r>
          </a:p>
          <a:p>
            <a:r>
              <a:rPr lang="en-US" sz="2400" dirty="0"/>
              <a:t>“a measure of the influence a factor has in altering the balance of incoming and outgoing energy in the Earth-atmosphere system and is an index of the importance of the factor as a potential climate change mechanism. ... </a:t>
            </a:r>
            <a:r>
              <a:rPr lang="en-US" sz="2400" dirty="0" err="1"/>
              <a:t>radiative</a:t>
            </a:r>
            <a:r>
              <a:rPr lang="en-US" sz="2400" dirty="0"/>
              <a:t> forcing values are for changes relative to preindustrial conditions defined at 1750 and are expressed in watts per square meter (W/m^2).” IPCC AR4</a:t>
            </a:r>
          </a:p>
          <a:p>
            <a:r>
              <a:rPr lang="en-US" sz="2400" dirty="0"/>
              <a:t>AR4: most likely value of (net positive) </a:t>
            </a:r>
            <a:r>
              <a:rPr lang="en-US" sz="2400" dirty="0" err="1"/>
              <a:t>radiative</a:t>
            </a:r>
            <a:r>
              <a:rPr lang="en-US" sz="2400" dirty="0"/>
              <a:t> forcing due to </a:t>
            </a:r>
            <a:r>
              <a:rPr lang="en-US" sz="2400" dirty="0" err="1"/>
              <a:t>anthrogenic</a:t>
            </a:r>
            <a:r>
              <a:rPr lang="en-US" sz="2400" dirty="0"/>
              <a:t> sources is about an order of magnitude larger than the estimated </a:t>
            </a:r>
            <a:r>
              <a:rPr lang="en-US" sz="2400" dirty="0" err="1"/>
              <a:t>radiative</a:t>
            </a:r>
            <a:r>
              <a:rPr lang="en-US" sz="2400" dirty="0"/>
              <a:t> forcing from changes in solar irradiance.</a:t>
            </a:r>
          </a:p>
        </p:txBody>
      </p:sp>
      <p:pic>
        <p:nvPicPr>
          <p:cNvPr id="4" name="Audio Recording 11 Jan 2021 at 14:55:42" descr="Audio Recording 11 Jan 2021 at 14:55:42">
            <a:hlinkClick r:id="" action="ppaction://media"/>
            <a:extLst>
              <a:ext uri="{FF2B5EF4-FFF2-40B4-BE49-F238E27FC236}">
                <a16:creationId xmlns:a16="http://schemas.microsoft.com/office/drawing/2014/main" id="{7F03E4E4-00BD-3144-96F6-EB1AE5F3C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582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t>
            </a:r>
            <a:r>
              <a:rPr lang="en-US" sz="2400" dirty="0" err="1"/>
              <a:t>agri</a:t>
            </a:r>
            <a:r>
              <a:rPr lang="en-US" sz="2400" dirty="0"/>
              <a:t>- 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2020 Global Carbon Budget 2020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6"/>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4"/>
          <a:stretch>
            <a:fillRect/>
          </a:stretch>
        </p:blipFill>
        <p:spPr>
          <a:xfrm>
            <a:off x="1655936" y="1562100"/>
            <a:ext cx="6430105" cy="4987925"/>
          </a:xfrm>
        </p:spPr>
      </p:pic>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4" name="Picture 3">
            <a:extLst>
              <a:ext uri="{FF2B5EF4-FFF2-40B4-BE49-F238E27FC236}">
                <a16:creationId xmlns:a16="http://schemas.microsoft.com/office/drawing/2014/main" id="{F0949DC8-24AF-7249-8E0A-119E5D38E611}"/>
              </a:ext>
            </a:extLst>
          </p:cNvPr>
          <p:cNvPicPr>
            <a:picLocks noChangeAspect="1"/>
          </p:cNvPicPr>
          <p:nvPr/>
        </p:nvPicPr>
        <p:blipFill>
          <a:blip r:embed="rId5"/>
          <a:stretch>
            <a:fillRect/>
          </a:stretch>
        </p:blipFill>
        <p:spPr>
          <a:xfrm>
            <a:off x="74612" y="1587"/>
            <a:ext cx="9931400" cy="7556500"/>
          </a:xfrm>
          <a:prstGeom prst="rect">
            <a:avLst/>
          </a:prstGeom>
        </p:spPr>
      </p:pic>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4"/>
          <a:stretch>
            <a:fillRect/>
          </a:stretch>
        </p:blipFill>
        <p:spPr>
          <a:xfrm>
            <a:off x="4762" y="261937"/>
            <a:ext cx="10071100" cy="7035800"/>
          </a:xfrm>
          <a:prstGeom prst="rect">
            <a:avLst/>
          </a:prstGeom>
        </p:spPr>
      </p:pic>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a:t>Refrigerants, aerosols …</a:t>
            </a:r>
          </a:p>
          <a:p>
            <a:endParaRPr lang="en-US" dirty="0"/>
          </a:p>
          <a:p>
            <a:r>
              <a:rPr lang="en-US" dirty="0"/>
              <a:t>Limited by “Montreal Protocol on substances that deplete the Ozone Layer”</a:t>
            </a:r>
          </a:p>
          <a:p>
            <a:endParaRPr lang="en-US" dirty="0"/>
          </a:p>
          <a:p>
            <a:r>
              <a:rPr lang="en-US"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800" dirty="0"/>
              <a:t>Global Carbon Budget 2020, https://</a:t>
            </a:r>
            <a:r>
              <a:rPr lang="en-GB" sz="1800" dirty="0" err="1"/>
              <a:t>essd.copernicus.org</a:t>
            </a:r>
            <a:r>
              <a:rPr lang="en-GB" sz="1800" dirty="0"/>
              <a:t>/articles/12/3269/2020/</a:t>
            </a:r>
          </a:p>
          <a:p>
            <a:pPr>
              <a:buFont typeface="Arial" panose="020B0604020202020204" pitchFamily="34" charset="0"/>
              <a:buChar char="•"/>
            </a:pPr>
            <a:r>
              <a:rPr lang="en-GB" sz="1800" dirty="0"/>
              <a:t>Myhre, G., D. </a:t>
            </a:r>
            <a:r>
              <a:rPr lang="en-GB" sz="1800" dirty="0" err="1"/>
              <a:t>Shindell</a:t>
            </a:r>
            <a:r>
              <a:rPr lang="en-GB" sz="1800" dirty="0"/>
              <a:t>, F.-M. </a:t>
            </a:r>
            <a:r>
              <a:rPr lang="en-GB" sz="1800" dirty="0" err="1"/>
              <a:t>Bréon</a:t>
            </a:r>
            <a:r>
              <a:rPr lang="en-GB" sz="1800" dirty="0"/>
              <a:t>, W. Collins, J. </a:t>
            </a:r>
            <a:r>
              <a:rPr lang="en-GB" sz="1800" dirty="0" err="1"/>
              <a:t>Fuglestvedt</a:t>
            </a:r>
            <a:r>
              <a:rPr lang="en-GB" sz="1800" dirty="0"/>
              <a:t>, J. Huang, D. Koch, J.-F. </a:t>
            </a:r>
            <a:r>
              <a:rPr lang="en-GB" sz="1800" dirty="0" err="1"/>
              <a:t>Lamarque</a:t>
            </a:r>
            <a:r>
              <a:rPr lang="en-GB" sz="1800" dirty="0"/>
              <a:t>, D. Lee, B. Mendoza, T. Nakajima, A. </a:t>
            </a:r>
            <a:r>
              <a:rPr lang="en-GB" sz="1800" dirty="0" err="1"/>
              <a:t>Robock</a:t>
            </a:r>
            <a:r>
              <a:rPr lang="en-GB" sz="1800" dirty="0"/>
              <a:t>, G. Stephens, T. </a:t>
            </a:r>
            <a:r>
              <a:rPr lang="en-GB" sz="1800" dirty="0" err="1"/>
              <a:t>Takemura</a:t>
            </a:r>
            <a:r>
              <a:rPr lang="en-GB" sz="1800" dirty="0"/>
              <a:t> and H. Zhang, 2013: </a:t>
            </a:r>
            <a:r>
              <a:rPr lang="en-GB" sz="1800" dirty="0">
                <a:hlinkClick r:id="rId4"/>
              </a:rPr>
              <a:t>Anthropogenic and Natural Radiative Forcing</a:t>
            </a:r>
            <a:r>
              <a:rPr lang="en-GB" sz="1800" dirty="0"/>
              <a:t>. In: Climate Change 2013: The Physical Science Basis. Contribution of Working Group I to the Fifth Assessment Report of the Intergovernmental Panel on Climate Change [Stocker, T.F., D. Qin, G.-K. Plattner, M. </a:t>
            </a:r>
            <a:r>
              <a:rPr lang="en-GB" sz="1800" dirty="0" err="1"/>
              <a:t>Tignor</a:t>
            </a:r>
            <a:r>
              <a:rPr lang="en-GB" sz="1800" dirty="0"/>
              <a:t>, S.K. Allen, J. </a:t>
            </a:r>
            <a:r>
              <a:rPr lang="en-GB" sz="1800" dirty="0" err="1"/>
              <a:t>Boschung</a:t>
            </a:r>
            <a:r>
              <a:rPr lang="en-GB" sz="1800" dirty="0"/>
              <a:t>, A. </a:t>
            </a:r>
            <a:r>
              <a:rPr lang="en-GB" sz="1800" dirty="0" err="1"/>
              <a:t>Nauels</a:t>
            </a:r>
            <a:r>
              <a:rPr lang="en-GB" sz="1800" dirty="0"/>
              <a:t>, Y. Xia, V. Bex and P.M. Midgley (eds.)]. Cambridge University Press, Cambridge, United Kingdom and New York, NY, USA.</a:t>
            </a:r>
          </a:p>
          <a:p>
            <a:pPr>
              <a:buFont typeface="Arial" panose="020B0604020202020204" pitchFamily="34" charset="0"/>
              <a:buChar char="•"/>
            </a:pPr>
            <a:r>
              <a:rPr lang="en-GB" sz="1800" dirty="0" err="1"/>
              <a:t>Rockstrom</a:t>
            </a:r>
            <a:r>
              <a:rPr lang="en-GB" sz="1800" dirty="0"/>
              <a:t>, Johan; Steffen, Will; </a:t>
            </a:r>
            <a:r>
              <a:rPr lang="en-GB" sz="1800" dirty="0" err="1"/>
              <a:t>Noone</a:t>
            </a:r>
            <a:r>
              <a:rPr lang="en-GB" sz="1800" dirty="0"/>
              <a:t>, Kevin; Persson, Asa; Chapin, F. Stuart; </a:t>
            </a:r>
            <a:r>
              <a:rPr lang="en-GB" sz="1800" dirty="0" err="1"/>
              <a:t>Lambin</a:t>
            </a:r>
            <a:r>
              <a:rPr lang="en-GB" sz="1800" dirty="0"/>
              <a:t>, Eric F.; et al., TM; </a:t>
            </a:r>
            <a:r>
              <a:rPr lang="en-GB" sz="1800" dirty="0" err="1"/>
              <a:t>Scheffer</a:t>
            </a:r>
            <a:r>
              <a:rPr lang="en-GB" sz="1800" dirty="0"/>
              <a:t>, M et al. (2009). </a:t>
            </a:r>
            <a:r>
              <a:rPr lang="en-GB" sz="1800" dirty="0">
                <a:hlinkClick r:id="rId5"/>
              </a:rPr>
              <a:t>“A safe operating space for humanity”. Nature 461 (7263): 472-475. doi:10.1038/461472a</a:t>
            </a:r>
            <a:endParaRPr lang="en-GB" sz="1800" dirty="0"/>
          </a:p>
          <a:p>
            <a:pPr>
              <a:buFont typeface="Arial" panose="020B0604020202020204" pitchFamily="34" charset="0"/>
              <a:buChar char="•"/>
            </a:pPr>
            <a:r>
              <a:rPr lang="en-GB" sz="1800" dirty="0"/>
              <a:t>FAO </a:t>
            </a:r>
            <a:r>
              <a:rPr lang="en-GB" sz="1800" dirty="0">
                <a:hlinkClick r:id="rId6"/>
              </a:rPr>
              <a:t>Global Forest Resource Assessment 2020</a:t>
            </a:r>
            <a:endParaRPr lang="en-GB" sz="1800" dirty="0"/>
          </a:p>
          <a:p>
            <a:pPr>
              <a:buFont typeface="Arial" panose="020B0604020202020204" pitchFamily="34" charset="0"/>
              <a:buChar char="•"/>
            </a:pPr>
            <a:r>
              <a:rPr lang="en-GB" sz="1800" dirty="0">
                <a:hlinkClick r:id="rId7"/>
              </a:rPr>
              <a:t>https://www.ipcc.ch/sr15/</a:t>
            </a:r>
            <a:endParaRPr lang="en-GB" sz="1800" dirty="0"/>
          </a:p>
          <a:p>
            <a:pPr>
              <a:buFont typeface="Arial" panose="020B0604020202020204" pitchFamily="34" charset="0"/>
              <a:buChar char="•"/>
            </a:pPr>
            <a:r>
              <a:rPr lang="en-GB" sz="1800" dirty="0"/>
              <a:t>IPCC Fifth Assessment Report: Climate Change 20xxi1407: </a:t>
            </a:r>
            <a:r>
              <a:rPr lang="en-GB" sz="1800" dirty="0">
                <a:hlinkClick r:id="rId8"/>
              </a:rPr>
              <a:t>Working Group I: The Physical Science Basis</a:t>
            </a:r>
            <a:r>
              <a:rPr lang="en-GB" sz="1800" dirty="0"/>
              <a:t> and for a brief overview, the </a:t>
            </a:r>
            <a:r>
              <a:rPr lang="en-GB" sz="1800" dirty="0">
                <a:hlinkClick r:id="rId9"/>
              </a:rPr>
              <a:t>IPCC synthesis</a:t>
            </a:r>
            <a:r>
              <a:rPr lang="en-GB" sz="1800" dirty="0"/>
              <a:t>.</a:t>
            </a:r>
          </a:p>
          <a:p>
            <a:pPr>
              <a:buFont typeface="Arial" panose="020B0604020202020204" pitchFamily="34" charset="0"/>
              <a:buChar char="•"/>
            </a:pPr>
            <a:endParaRPr lang="en-GB" sz="18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b="1" dirty="0"/>
              <a:t>Observed changes and their causes</a:t>
            </a:r>
            <a:endParaRPr lang="en-GB" dirty="0"/>
          </a:p>
          <a:p>
            <a:r>
              <a:rPr lang="en-GB" dirty="0"/>
              <a:t>Human influence on the climate system is clear, and recent anthropogenic emissions of greenhouse gases are the highest in history. Recent climate changes have had widespread impacts on human and natural systems.</a:t>
            </a:r>
          </a:p>
          <a:p>
            <a:endParaRPr lang="en-GB" dirty="0"/>
          </a:p>
          <a:p>
            <a:endParaRPr lang="en-US" sz="2400" dirty="0"/>
          </a:p>
        </p:txBody>
      </p:sp>
      <p:pic>
        <p:nvPicPr>
          <p:cNvPr id="5" name="Picture 2">
            <a:extLst>
              <a:ext uri="{FF2B5EF4-FFF2-40B4-BE49-F238E27FC236}">
                <a16:creationId xmlns:a16="http://schemas.microsoft.com/office/drawing/2014/main" id="{22CE8463-F00B-C74A-A46A-0176F60F7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0" y="4659312"/>
            <a:ext cx="5040313" cy="29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6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sz="1600" b="1" dirty="0"/>
              <a:t>Future Climate Changes, Risks and Impacts</a:t>
            </a:r>
            <a:endParaRPr lang="en-GB" sz="1600" dirty="0"/>
          </a:p>
          <a:p>
            <a:r>
              <a:rPr lang="en-GB" sz="1600" dirty="0"/>
              <a:t>Continued emission of greenhouse gases will cause further warming and long-lasting changes in all components of the climate system, increasing the likelihood of severe, pervasive and irreversible impacts for people and ecosystems. Limiting climate change would require substantial and sustained reductions in greenhouse gas emissions which, together with adaptation, can limit climate change risks.</a:t>
            </a:r>
          </a:p>
          <a:p>
            <a:r>
              <a:rPr lang="en-GB" sz="1600" b="1" dirty="0"/>
              <a:t>Future Pathways for Adaptation, Mitigation and Sustainable </a:t>
            </a:r>
            <a:r>
              <a:rPr lang="en-GB" sz="1600" b="1" dirty="0" err="1"/>
              <a:t>Dewvelopment</a:t>
            </a:r>
            <a:endParaRPr lang="en-GB" sz="1600" dirty="0"/>
          </a:p>
          <a:p>
            <a:r>
              <a:rPr lang="en-GB" sz="1600" dirty="0"/>
              <a:t>Adaptation and mitigation are complementary strategies for reducing and managing the risks of climate change. Substantial emissions reductions over the next few decades can reduce climate risks in the 21st century and beyond, increase prospects for effective adaptation, reduce the costs and challenges of mitigation in the longer term, and contribute to climate-resilient pathways for sustainable development.</a:t>
            </a:r>
          </a:p>
          <a:p>
            <a:r>
              <a:rPr lang="en-GB" sz="1600" b="1" dirty="0"/>
              <a:t>Adaptation and Mitigation</a:t>
            </a:r>
            <a:endParaRPr lang="en-GB" sz="1600" dirty="0"/>
          </a:p>
          <a:p>
            <a:r>
              <a:rPr lang="en-GB" sz="1600" dirty="0"/>
              <a:t>Many adaptation and mitigation options can help address climate change, but no single option is sufficient by itself. Effective implementation depends on policies and cooperation at all scales, and can be enhanced through integrated responses that link adaptation and mitigation with other societal objectives.</a:t>
            </a:r>
            <a:endParaRPr lang="en-US" sz="1600" dirty="0"/>
          </a:p>
        </p:txBody>
      </p:sp>
    </p:spTree>
    <p:extLst>
      <p:ext uri="{BB962C8B-B14F-4D97-AF65-F5344CB8AC3E}">
        <p14:creationId xmlns:p14="http://schemas.microsoft.com/office/powerpoint/2010/main" val="31124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4"/>
          <a:stretch>
            <a:fillRect/>
          </a:stretch>
        </p:blipFill>
        <p:spPr>
          <a:xfrm>
            <a:off x="3497005" y="1575018"/>
            <a:ext cx="4876800" cy="4965700"/>
          </a:xfrm>
          <a:prstGeom prst="rect">
            <a:avLst/>
          </a:prstGeom>
        </p:spPr>
      </p:pic>
      <p:pic>
        <p:nvPicPr>
          <p:cNvPr id="3" name="Audio Recording 11 Jan 2021 at 14:17:25" descr="Audio Recording 11 Jan 2021 at 14:17:25">
            <a:hlinkClick r:id="" action="ppaction://media"/>
            <a:extLst>
              <a:ext uri="{FF2B5EF4-FFF2-40B4-BE49-F238E27FC236}">
                <a16:creationId xmlns:a16="http://schemas.microsoft.com/office/drawing/2014/main" id="{94BABE9B-BF35-A344-8D0A-14AC6A3AC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9378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0447-0B57-DF4E-9F9A-70582522C125}"/>
              </a:ext>
            </a:extLst>
          </p:cNvPr>
          <p:cNvSpPr>
            <a:spLocks noGrp="1"/>
          </p:cNvSpPr>
          <p:nvPr>
            <p:ph type="title"/>
          </p:nvPr>
        </p:nvSpPr>
        <p:spPr/>
        <p:txBody>
          <a:bodyPr/>
          <a:lstStyle/>
          <a:p>
            <a:r>
              <a:rPr lang="en-US" dirty="0"/>
              <a:t>Radiative Forcing</a:t>
            </a:r>
          </a:p>
        </p:txBody>
      </p:sp>
      <p:pic>
        <p:nvPicPr>
          <p:cNvPr id="3074" name="Picture 2">
            <a:extLst>
              <a:ext uri="{FF2B5EF4-FFF2-40B4-BE49-F238E27FC236}">
                <a16:creationId xmlns:a16="http://schemas.microsoft.com/office/drawing/2014/main" id="{B0CAA048-BA90-AA46-88AA-2220E909C7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3825" y="2357437"/>
            <a:ext cx="7289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2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8204</TotalTime>
  <Words>2646</Words>
  <Application>Microsoft Macintosh PowerPoint</Application>
  <PresentationFormat>Custom</PresentationFormat>
  <Paragraphs>129</Paragraphs>
  <Slides>32</Slides>
  <Notes>12</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camingodos_prolight</vt:lpstr>
      <vt:lpstr>Times New Roman</vt:lpstr>
      <vt:lpstr>Verdana</vt:lpstr>
      <vt:lpstr>Default Design</vt:lpstr>
      <vt:lpstr>GEOG0113 Lecture 002 Carbon and Climate</vt:lpstr>
      <vt:lpstr>Aims of lecture</vt:lpstr>
      <vt:lpstr>Terrestrial Climate and Climate Change</vt:lpstr>
      <vt:lpstr>From the IPCC AR5 (synthesis report):</vt:lpstr>
      <vt:lpstr>From the IPCC AR5 (synthesis report):</vt:lpstr>
      <vt:lpstr>From the IPCC AR5 (synthesis report):</vt:lpstr>
      <vt:lpstr>From the IPCC AR5 (synthesis report):</vt:lpstr>
      <vt:lpstr>Radiative Forcing</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N2O</vt:lpstr>
      <vt:lpstr>halocarbons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185</cp:revision>
  <cp:lastPrinted>1601-01-01T00:00:00Z</cp:lastPrinted>
  <dcterms:created xsi:type="dcterms:W3CDTF">2010-11-25T08:35:40Z</dcterms:created>
  <dcterms:modified xsi:type="dcterms:W3CDTF">2021-01-13T09:57:19Z</dcterms:modified>
</cp:coreProperties>
</file>